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18"/>
  </p:notesMasterIdLst>
  <p:sldIdLst>
    <p:sldId id="4631" r:id="rId3"/>
    <p:sldId id="4122" r:id="rId4"/>
    <p:sldId id="4047" r:id="rId5"/>
    <p:sldId id="352" r:id="rId6"/>
    <p:sldId id="358" r:id="rId7"/>
    <p:sldId id="356" r:id="rId8"/>
    <p:sldId id="4731" r:id="rId9"/>
    <p:sldId id="348" r:id="rId10"/>
    <p:sldId id="335" r:id="rId11"/>
    <p:sldId id="336" r:id="rId12"/>
    <p:sldId id="349" r:id="rId13"/>
    <p:sldId id="4508" r:id="rId14"/>
    <p:sldId id="4730" r:id="rId15"/>
    <p:sldId id="4509" r:id="rId16"/>
    <p:sldId id="47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921"/>
  </p:normalViewPr>
  <p:slideViewPr>
    <p:cSldViewPr snapToGrid="0" snapToObjects="1">
      <p:cViewPr varScale="1">
        <p:scale>
          <a:sx n="75" d="100"/>
          <a:sy n="75" d="100"/>
        </p:scale>
        <p:origin x="1397"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a:t>
            </a:r>
            <a:r>
              <a:rPr lang="en-US" dirty="0" err="1"/>
              <a:t>Odata</a:t>
            </a:r>
            <a:r>
              <a:rPr lang="en-US" dirty="0"/>
              <a:t> Servlet – it is an entry point for </a:t>
            </a:r>
            <a:r>
              <a:rPr lang="en-US" dirty="0" err="1"/>
              <a:t>odata</a:t>
            </a:r>
            <a:r>
              <a:rPr lang="en-US" dirty="0"/>
              <a:t> calls. Similar to the service name in ABAP which we register in /n/IWFND/MAINT_SERVICE</a:t>
            </a:r>
          </a:p>
          <a:p>
            <a:r>
              <a:rPr lang="en-US" dirty="0"/>
              <a:t>[standard] </a:t>
            </a:r>
            <a:r>
              <a:rPr lang="en-US" dirty="0" err="1"/>
              <a:t>Odata</a:t>
            </a:r>
            <a:r>
              <a:rPr lang="en-US" dirty="0"/>
              <a:t> Service Factory – Provide object of other classes (3 more classes)</a:t>
            </a:r>
          </a:p>
          <a:p>
            <a:r>
              <a:rPr lang="en-US" dirty="0"/>
              <a:t>[standard] </a:t>
            </a:r>
            <a:r>
              <a:rPr lang="en-US" dirty="0" err="1"/>
              <a:t>Odata</a:t>
            </a:r>
            <a:r>
              <a:rPr lang="en-US" dirty="0"/>
              <a:t> annotations – provide </a:t>
            </a:r>
            <a:r>
              <a:rPr lang="en-US" dirty="0" err="1"/>
              <a:t>odata</a:t>
            </a:r>
            <a:r>
              <a:rPr lang="en-US" dirty="0"/>
              <a:t> annotations, like in ABAP </a:t>
            </a:r>
            <a:r>
              <a:rPr lang="en-US" dirty="0" err="1"/>
              <a:t>sap:creatable</a:t>
            </a:r>
            <a:r>
              <a:rPr lang="en-US" dirty="0"/>
              <a:t>, </a:t>
            </a:r>
            <a:r>
              <a:rPr lang="en-US" dirty="0" err="1"/>
              <a:t>sap:updatable</a:t>
            </a:r>
            <a:r>
              <a:rPr lang="en-US" dirty="0"/>
              <a:t>, </a:t>
            </a:r>
            <a:r>
              <a:rPr lang="en-US" dirty="0" err="1"/>
              <a:t>sap:nullable</a:t>
            </a:r>
            <a:endParaRPr lang="en-US" dirty="0"/>
          </a:p>
          <a:p>
            <a:r>
              <a:rPr lang="en-US" dirty="0"/>
              <a:t>[standard] </a:t>
            </a:r>
            <a:r>
              <a:rPr lang="en-US" dirty="0" err="1"/>
              <a:t>Odata</a:t>
            </a:r>
            <a:r>
              <a:rPr lang="en-US" dirty="0"/>
              <a:t> Processor – Handle HTTP Request and Response, GET, PUT, POST, DELETE, Media Resource – CL_HTTP_HANADLER standard SAP Class</a:t>
            </a:r>
          </a:p>
          <a:p>
            <a:r>
              <a:rPr lang="en-US" dirty="0"/>
              <a:t>[standard] </a:t>
            </a:r>
            <a:r>
              <a:rPr lang="en-US" dirty="0" err="1"/>
              <a:t>Odata</a:t>
            </a:r>
            <a:r>
              <a:rPr lang="en-US" dirty="0"/>
              <a:t> Source – Provide the entity and entity sets – define skeleton of the data and serve definition</a:t>
            </a:r>
          </a:p>
          <a:p>
            <a:r>
              <a:rPr lang="en-US" dirty="0" err="1"/>
              <a:t>ODataInterface</a:t>
            </a:r>
            <a:r>
              <a:rPr lang="en-US" dirty="0"/>
              <a:t> – provided by framework to register our entities</a:t>
            </a:r>
          </a:p>
          <a:p>
            <a:endParaRPr lang="en-US" dirty="0"/>
          </a:p>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a:p>
        </p:txBody>
      </p:sp>
    </p:spTree>
    <p:extLst>
      <p:ext uri="{BB962C8B-B14F-4D97-AF65-F5344CB8AC3E}">
        <p14:creationId xmlns:p14="http://schemas.microsoft.com/office/powerpoint/2010/main" val="2377449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hyperlink" Target="http://localhost:8090/" TargetMode="External"/><Relationship Id="rId7" Type="http://schemas.openxmlformats.org/officeDocument/2006/relationships/hyperlink" Target="https://plugins.jenkins.io/maven-plugin" TargetMode="External"/><Relationship Id="rId2" Type="http://schemas.openxmlformats.org/officeDocument/2006/relationships/hyperlink" Target="https://www.jenkins.io/download/" TargetMode="External"/><Relationship Id="rId1" Type="http://schemas.openxmlformats.org/officeDocument/2006/relationships/slideLayout" Target="../slideLayouts/slideLayout46.xml"/><Relationship Id="rId6" Type="http://schemas.openxmlformats.org/officeDocument/2006/relationships/hyperlink" Target="https://plugins.jenkins.io/github" TargetMode="External"/><Relationship Id="rId5" Type="http://schemas.openxmlformats.org/officeDocument/2006/relationships/hyperlink" Target="https://plugins.jenkins.io/cloudfoundry"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7.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zERJjFd3Lxo" TargetMode="External"/><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Steps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need dependencies to get Olingo imported (pom.xml)</a:t>
            </a:r>
          </a:p>
          <a:p>
            <a:pPr marL="800100" lvl="1" indent="-342900">
              <a:buFontTx/>
              <a:buAutoNum type="arabicPeriod"/>
              <a:defRPr/>
            </a:pPr>
            <a:r>
              <a:rPr lang="en-US" dirty="0">
                <a:solidFill>
                  <a:prstClr val="black"/>
                </a:solidFill>
                <a:latin typeface="Calibri"/>
              </a:rPr>
              <a:t>Olingo framework</a:t>
            </a:r>
          </a:p>
          <a:p>
            <a:pPr marL="800100" lvl="1"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Olingo-</a:t>
            </a:r>
            <a:r>
              <a:rPr kumimoji="0" lang="en-US" b="0" i="0" u="none" strike="noStrike" kern="1200" cap="none" spc="0" normalizeH="0" baseline="0" noProof="0" dirty="0" err="1">
                <a:ln>
                  <a:noFill/>
                </a:ln>
                <a:solidFill>
                  <a:prstClr val="black"/>
                </a:solidFill>
                <a:effectLst/>
                <a:uLnTx/>
                <a:uFillTx/>
                <a:latin typeface="Calibri"/>
                <a:ea typeface="+mn-ea"/>
                <a:cs typeface="+mn-cs"/>
              </a:rPr>
              <a:t>jpa</a:t>
            </a: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800100" lvl="1" indent="-342900">
              <a:buFontTx/>
              <a:buAutoNum type="arabicPeriod"/>
              <a:defRPr/>
            </a:pPr>
            <a:r>
              <a:rPr lang="en-US" dirty="0" err="1">
                <a:solidFill>
                  <a:prstClr val="black"/>
                </a:solidFill>
                <a:latin typeface="Calibri"/>
              </a:rPr>
              <a:t>Servelet</a:t>
            </a:r>
            <a:endParaRPr lang="en-US" dirty="0">
              <a:solidFill>
                <a:prstClr val="black"/>
              </a:solidFill>
              <a:latin typeface="Calibri"/>
            </a:endParaRPr>
          </a:p>
          <a:p>
            <a:pPr marL="342900" indent="-342900">
              <a:buFontTx/>
              <a:buAutoNum type="arabicPeriod"/>
              <a:defRPr/>
            </a:pPr>
            <a:r>
              <a:rPr lang="en-US" dirty="0" err="1">
                <a:solidFill>
                  <a:prstClr val="black"/>
                </a:solidFill>
                <a:latin typeface="Calibri"/>
              </a:rPr>
              <a:t>Servelt</a:t>
            </a:r>
            <a:r>
              <a:rPr lang="en-US" dirty="0">
                <a:solidFill>
                  <a:prstClr val="black"/>
                </a:solidFill>
                <a:latin typeface="Calibri"/>
              </a:rPr>
              <a:t> Class, Tell our spring app to scan the </a:t>
            </a:r>
            <a:r>
              <a:rPr lang="en-US" dirty="0" err="1">
                <a:solidFill>
                  <a:prstClr val="black"/>
                </a:solidFill>
                <a:latin typeface="Calibri"/>
              </a:rPr>
              <a:t>servelet</a:t>
            </a:r>
            <a:r>
              <a:rPr lang="en-US" dirty="0">
                <a:solidFill>
                  <a:prstClr val="black"/>
                </a:solidFill>
                <a:latin typeface="Calibri"/>
              </a:rPr>
              <a:t> class in package</a:t>
            </a:r>
          </a:p>
          <a:p>
            <a:pPr marL="342900" indent="-342900">
              <a:buFontTx/>
              <a:buAutoNum type="arabicPeriod"/>
              <a:defRPr/>
            </a:pPr>
            <a:r>
              <a:rPr lang="en-US" dirty="0">
                <a:solidFill>
                  <a:prstClr val="black"/>
                </a:solidFill>
                <a:latin typeface="Calibri"/>
              </a:rPr>
              <a:t>Add all the Olingo implementing classes </a:t>
            </a:r>
            <a:r>
              <a:rPr lang="en-US" dirty="0" err="1">
                <a:solidFill>
                  <a:prstClr val="black"/>
                </a:solidFill>
                <a:latin typeface="Calibri"/>
              </a:rPr>
              <a:t>ODataFactory</a:t>
            </a:r>
            <a:r>
              <a:rPr lang="en-US" dirty="0">
                <a:solidFill>
                  <a:prstClr val="black"/>
                </a:solidFill>
                <a:latin typeface="Calibri"/>
              </a:rPr>
              <a:t>, </a:t>
            </a:r>
            <a:r>
              <a:rPr lang="en-US" dirty="0" err="1">
                <a:solidFill>
                  <a:prstClr val="black"/>
                </a:solidFill>
                <a:latin typeface="Calibri"/>
              </a:rPr>
              <a:t>ODataAnno</a:t>
            </a:r>
            <a:r>
              <a:rPr lang="en-US" dirty="0">
                <a:solidFill>
                  <a:prstClr val="black"/>
                </a:solidFill>
                <a:latin typeface="Calibri"/>
              </a:rPr>
              <a:t>, </a:t>
            </a:r>
            <a:r>
              <a:rPr lang="en-US" dirty="0" err="1">
                <a:solidFill>
                  <a:prstClr val="black"/>
                </a:solidFill>
                <a:latin typeface="Calibri"/>
              </a:rPr>
              <a:t>ODataProcessor</a:t>
            </a:r>
            <a:r>
              <a:rPr lang="en-US" dirty="0">
                <a:solidFill>
                  <a:prstClr val="black"/>
                </a:solidFill>
                <a:latin typeface="Calibri"/>
              </a:rPr>
              <a:t>, </a:t>
            </a:r>
            <a:r>
              <a:rPr lang="en-US" dirty="0" err="1">
                <a:solidFill>
                  <a:prstClr val="black"/>
                </a:solidFill>
                <a:latin typeface="Calibri"/>
              </a:rPr>
              <a:t>ODataSource</a:t>
            </a:r>
            <a:r>
              <a:rPr lang="en-US" dirty="0">
                <a:solidFill>
                  <a:prstClr val="black"/>
                </a:solidFill>
                <a:latin typeface="Calibri"/>
              </a:rPr>
              <a:t>, </a:t>
            </a:r>
            <a:r>
              <a:rPr lang="en-US" dirty="0" err="1">
                <a:solidFill>
                  <a:prstClr val="black"/>
                </a:solidFill>
                <a:latin typeface="Calibri"/>
              </a:rPr>
              <a:t>ODataInterface</a:t>
            </a:r>
            <a:endParaRPr lang="en-US" dirty="0">
              <a:solidFill>
                <a:prstClr val="black"/>
              </a:solidFill>
              <a:latin typeface="Calibri"/>
            </a:endParaRPr>
          </a:p>
          <a:p>
            <a:pPr marL="342900" indent="-342900">
              <a:buFontTx/>
              <a:buAutoNum type="arabicPeriod"/>
              <a:defRPr/>
            </a:pPr>
            <a:r>
              <a:rPr lang="en-US" dirty="0">
                <a:solidFill>
                  <a:prstClr val="black"/>
                </a:solidFill>
                <a:latin typeface="Calibri"/>
              </a:rPr>
              <a:t>Add Annotations to our Entities to offer as </a:t>
            </a:r>
            <a:r>
              <a:rPr lang="en-US" dirty="0" err="1">
                <a:solidFill>
                  <a:prstClr val="black"/>
                </a:solidFill>
                <a:latin typeface="Calibri"/>
              </a:rPr>
              <a:t>EntityType</a:t>
            </a:r>
            <a:r>
              <a:rPr lang="en-US" dirty="0">
                <a:solidFill>
                  <a:prstClr val="black"/>
                </a:solidFill>
                <a:latin typeface="Calibri"/>
              </a:rPr>
              <a:t> and </a:t>
            </a:r>
            <a:r>
              <a:rPr lang="en-US" dirty="0" err="1">
                <a:solidFill>
                  <a:prstClr val="black"/>
                </a:solidFill>
                <a:latin typeface="Calibri"/>
              </a:rPr>
              <a:t>EntitySet</a:t>
            </a:r>
            <a:endParaRPr lang="en-US" dirty="0">
              <a:solidFill>
                <a:prstClr val="black"/>
              </a:solidFill>
              <a:latin typeface="Calibri"/>
            </a:endParaRPr>
          </a:p>
          <a:p>
            <a:pPr marL="342900" indent="-342900">
              <a:buFontTx/>
              <a:buAutoNum type="arabicPeriod"/>
              <a:defRPr/>
            </a:pPr>
            <a:r>
              <a:rPr lang="en-US" dirty="0">
                <a:solidFill>
                  <a:prstClr val="black"/>
                </a:solidFill>
                <a:latin typeface="Calibri"/>
              </a:rPr>
              <a:t>Add </a:t>
            </a:r>
            <a:r>
              <a:rPr lang="en-US" dirty="0" err="1">
                <a:solidFill>
                  <a:prstClr val="black"/>
                </a:solidFill>
                <a:latin typeface="Calibri"/>
              </a:rPr>
              <a:t>ODataAgent</a:t>
            </a:r>
            <a:r>
              <a:rPr lang="en-US" dirty="0">
                <a:solidFill>
                  <a:prstClr val="black"/>
                </a:solidFill>
                <a:latin typeface="Calibri"/>
              </a:rPr>
              <a:t> (DPC_EXT) Which will have implementation for CRUDQ</a:t>
            </a:r>
          </a:p>
          <a:p>
            <a:pPr marL="342900" indent="-342900">
              <a:buFontTx/>
              <a:buAutoNum type="arabicPeriod"/>
              <a:defRPr/>
            </a:pPr>
            <a:r>
              <a:rPr lang="en-US" dirty="0">
                <a:solidFill>
                  <a:prstClr val="black"/>
                </a:solidFill>
                <a:latin typeface="Calibri"/>
              </a:rPr>
              <a:t>Additionally we can add Fiori UX</a:t>
            </a:r>
          </a:p>
          <a:p>
            <a:pPr marL="342900" indent="-342900">
              <a:buFontTx/>
              <a:buAutoNum type="arabicPeriod"/>
              <a:defRPr/>
            </a:pPr>
            <a:endParaRPr lang="en-US" dirty="0">
              <a:solidFill>
                <a:prstClr val="black"/>
              </a:solidFill>
              <a:latin typeface="Calibri"/>
            </a:endParaRPr>
          </a:p>
          <a:p>
            <a:pPr marL="342900" indent="-342900">
              <a:buFontTx/>
              <a:buAutoNum type="arabicPeriod"/>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Tree>
    <p:extLst>
      <p:ext uri="{BB962C8B-B14F-4D97-AF65-F5344CB8AC3E}">
        <p14:creationId xmlns:p14="http://schemas.microsoft.com/office/powerpoint/2010/main" val="89844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Steps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Steps</a:t>
            </a:r>
          </a:p>
          <a:p>
            <a:pPr marL="342900" lvl="0" indent="-342900">
              <a:buFontTx/>
              <a:buAutoNum type="arabicPeriod"/>
              <a:defRPr/>
            </a:pPr>
            <a:r>
              <a:rPr lang="en-US" dirty="0">
                <a:solidFill>
                  <a:prstClr val="black"/>
                </a:solidFill>
                <a:latin typeface="Calibri"/>
              </a:rPr>
              <a:t>Download and </a:t>
            </a:r>
            <a:r>
              <a:rPr lang="en-US" dirty="0">
                <a:solidFill>
                  <a:prstClr val="black"/>
                </a:solidFill>
              </a:rPr>
              <a:t>install Jenkins </a:t>
            </a:r>
            <a:r>
              <a:rPr lang="en-US" dirty="0">
                <a:solidFill>
                  <a:prstClr val="black"/>
                </a:solidFill>
                <a:hlinkClick r:id="rId2"/>
              </a:rPr>
              <a:t>https://www.jenkins.io/download/</a:t>
            </a:r>
            <a:endParaRPr lang="en-US" dirty="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Set JAVA_HOME, M2, M2_HOME, JENKINS_HOME Environment Variables</a:t>
            </a:r>
          </a:p>
          <a:p>
            <a:pPr marL="342900" lvl="0" indent="-342900">
              <a:buFontTx/>
              <a:buAutoNum type="arabicPeriod"/>
              <a:defRPr/>
            </a:pPr>
            <a:r>
              <a:rPr lang="en-US" dirty="0">
                <a:solidFill>
                  <a:prstClr val="black"/>
                </a:solidFill>
                <a:latin typeface="Calibri"/>
              </a:rPr>
              <a:t>It will run automatically as a window service on port 8090 </a:t>
            </a:r>
            <a:r>
              <a:rPr lang="en-US" dirty="0">
                <a:solidFill>
                  <a:prstClr val="black"/>
                </a:solidFill>
              </a:rPr>
              <a:t>- </a:t>
            </a:r>
            <a:r>
              <a:rPr lang="en-US" dirty="0">
                <a:solidFill>
                  <a:prstClr val="black"/>
                </a:solidFill>
                <a:hlinkClick r:id="rId3"/>
              </a:rPr>
              <a:t>http://localhost:8090/</a:t>
            </a:r>
            <a:endParaRPr lang="en-US" dirty="0">
              <a:solidFill>
                <a:prstClr val="black"/>
              </a:solidFill>
            </a:endParaRPr>
          </a:p>
          <a:p>
            <a:pPr marL="342900" lvl="0" indent="-342900">
              <a:buFontTx/>
              <a:buAutoNum type="arabicPeriod"/>
              <a:defRPr/>
            </a:pPr>
            <a:r>
              <a:rPr lang="en-US" dirty="0">
                <a:solidFill>
                  <a:prstClr val="black"/>
                </a:solidFill>
                <a:latin typeface="Calibri"/>
              </a:rPr>
              <a:t>Default user and password is </a:t>
            </a:r>
            <a:r>
              <a:rPr lang="en-US" b="1" dirty="0">
                <a:solidFill>
                  <a:prstClr val="black"/>
                </a:solidFill>
                <a:latin typeface="Calibri"/>
              </a:rPr>
              <a:t>admin / admin</a:t>
            </a:r>
          </a:p>
          <a:p>
            <a:pPr marL="342900" lvl="0" indent="-342900">
              <a:buFontTx/>
              <a:buAutoNum type="arabicPeriod"/>
              <a:defRPr/>
            </a:pPr>
            <a:r>
              <a:rPr lang="en-US" dirty="0">
                <a:solidFill>
                  <a:prstClr val="black"/>
                </a:solidFill>
                <a:latin typeface="Calibri"/>
              </a:rPr>
              <a:t>Go to manage Jenkins </a:t>
            </a:r>
            <a:r>
              <a:rPr lang="en-US" dirty="0">
                <a:solidFill>
                  <a:prstClr val="black"/>
                </a:solidFill>
                <a:latin typeface="Calibri"/>
                <a:sym typeface="Wingdings" panose="05000000000000000000" pitchFamily="2" charset="2"/>
              </a:rPr>
              <a:t> Manage Plugins</a:t>
            </a: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graphicFrame>
        <p:nvGraphicFramePr>
          <p:cNvPr id="2" name="Table 1">
            <a:extLst>
              <a:ext uri="{FF2B5EF4-FFF2-40B4-BE49-F238E27FC236}">
                <a16:creationId xmlns:a16="http://schemas.microsoft.com/office/drawing/2014/main" id="{B1BF3A4B-D6CF-44B0-BD82-A6595F474E5C}"/>
              </a:ext>
            </a:extLst>
          </p:cNvPr>
          <p:cNvGraphicFramePr>
            <a:graphicFrameLocks noGrp="1"/>
          </p:cNvGraphicFramePr>
          <p:nvPr/>
        </p:nvGraphicFramePr>
        <p:xfrm>
          <a:off x="4648416" y="2667248"/>
          <a:ext cx="3240385" cy="365760"/>
        </p:xfrm>
        <a:graphic>
          <a:graphicData uri="http://schemas.openxmlformats.org/drawingml/2006/table">
            <a:tbl>
              <a:tblPr/>
              <a:tblGrid>
                <a:gridCol w="3240385">
                  <a:extLst>
                    <a:ext uri="{9D8B030D-6E8A-4147-A177-3AD203B41FA5}">
                      <a16:colId xmlns:a16="http://schemas.microsoft.com/office/drawing/2014/main" val="1436909693"/>
                    </a:ext>
                  </a:extLst>
                </a:gridCol>
              </a:tblGrid>
              <a:tr h="0">
                <a:tc>
                  <a:txBody>
                    <a:bodyPr/>
                    <a:lstStyle/>
                    <a:p>
                      <a:pPr fontAlgn="ctr"/>
                      <a:r>
                        <a:rPr lang="en-US" sz="1800">
                          <a:effectLst/>
                          <a:hlinkClick r:id="rId5"/>
                        </a:rPr>
                        <a:t>Cloud Foundry Plugin</a:t>
                      </a:r>
                      <a:endParaRPr lang="en-US" sz="18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922590906"/>
                  </a:ext>
                </a:extLst>
              </a:tr>
            </a:tbl>
          </a:graphicData>
        </a:graphic>
      </p:graphicFrame>
      <p:graphicFrame>
        <p:nvGraphicFramePr>
          <p:cNvPr id="7" name="Table 6">
            <a:extLst>
              <a:ext uri="{FF2B5EF4-FFF2-40B4-BE49-F238E27FC236}">
                <a16:creationId xmlns:a16="http://schemas.microsoft.com/office/drawing/2014/main" id="{B46B3299-6379-499E-982E-3C491004944F}"/>
              </a:ext>
            </a:extLst>
          </p:cNvPr>
          <p:cNvGraphicFramePr>
            <a:graphicFrameLocks noGrp="1"/>
          </p:cNvGraphicFramePr>
          <p:nvPr/>
        </p:nvGraphicFramePr>
        <p:xfrm>
          <a:off x="3535359" y="2682488"/>
          <a:ext cx="958947" cy="335280"/>
        </p:xfrm>
        <a:graphic>
          <a:graphicData uri="http://schemas.openxmlformats.org/drawingml/2006/table">
            <a:tbl>
              <a:tblPr/>
              <a:tblGrid>
                <a:gridCol w="958947">
                  <a:extLst>
                    <a:ext uri="{9D8B030D-6E8A-4147-A177-3AD203B41FA5}">
                      <a16:colId xmlns:a16="http://schemas.microsoft.com/office/drawing/2014/main" val="234910843"/>
                    </a:ext>
                  </a:extLst>
                </a:gridCol>
              </a:tblGrid>
              <a:tr h="199571">
                <a:tc>
                  <a:txBody>
                    <a:bodyPr/>
                    <a:lstStyle/>
                    <a:p>
                      <a:pPr fontAlgn="ctr"/>
                      <a:r>
                        <a:rPr lang="en-US" sz="1600" dirty="0">
                          <a:effectLst/>
                          <a:hlinkClick r:id="rId6"/>
                        </a:rPr>
                        <a:t>GitHub</a:t>
                      </a:r>
                      <a:endParaRPr lang="en-US" sz="16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3338937749"/>
                  </a:ext>
                </a:extLst>
              </a:tr>
            </a:tbl>
          </a:graphicData>
        </a:graphic>
      </p:graphicFrame>
      <p:sp>
        <p:nvSpPr>
          <p:cNvPr id="10" name="Rectangle 9">
            <a:extLst>
              <a:ext uri="{FF2B5EF4-FFF2-40B4-BE49-F238E27FC236}">
                <a16:creationId xmlns:a16="http://schemas.microsoft.com/office/drawing/2014/main" id="{7CEBB00A-89D8-4EFC-A8A8-699DF757C325}"/>
              </a:ext>
            </a:extLst>
          </p:cNvPr>
          <p:cNvSpPr/>
          <p:nvPr/>
        </p:nvSpPr>
        <p:spPr>
          <a:xfrm>
            <a:off x="685800" y="2648436"/>
            <a:ext cx="2547557" cy="369332"/>
          </a:xfrm>
          <a:prstGeom prst="rect">
            <a:avLst/>
          </a:prstGeom>
        </p:spPr>
        <p:txBody>
          <a:bodyPr wrap="none">
            <a:spAutoFit/>
          </a:bodyPr>
          <a:lstStyle/>
          <a:p>
            <a:r>
              <a:rPr lang="en-US" dirty="0">
                <a:latin typeface="-apple-system"/>
                <a:hlinkClick r:id="rId7"/>
              </a:rPr>
              <a:t>Maven Integration plugin</a:t>
            </a:r>
            <a:endParaRPr lang="en-US" dirty="0"/>
          </a:p>
        </p:txBody>
      </p:sp>
      <p:pic>
        <p:nvPicPr>
          <p:cNvPr id="1025" name="DefaultOcx">
            <a:extLst>
              <a:ext uri="{FF2B5EF4-FFF2-40B4-BE49-F238E27FC236}">
                <a16:creationId xmlns:a16="http://schemas.microsoft.com/office/drawing/2014/main" id="{67395957-DF54-4D50-A670-D9C817999AC4}"/>
              </a:ext>
            </a:extLst>
          </p:cNvPr>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371600" cy="2746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896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grpSp>
    </p:spTree>
    <p:extLst>
      <p:ext uri="{BB962C8B-B14F-4D97-AF65-F5344CB8AC3E}">
        <p14:creationId xmlns:p14="http://schemas.microsoft.com/office/powerpoint/2010/main" val="7025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6773" y="1757322"/>
            <a:ext cx="5342847" cy="1169551"/>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backing service in BTP</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Implementation steps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Integrate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postgre</a:t>
            </a: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 and deploy to CF</a:t>
            </a:r>
          </a:p>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54768" defTabSz="914217" fontAlgn="base">
              <a:spcBef>
                <a:spcPct val="0"/>
              </a:spcBef>
              <a:spcAft>
                <a:spcPct val="0"/>
              </a:spcAft>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Working with </a:t>
            </a:r>
            <a:r>
              <a:rPr kumimoji="0" lang="en-US" sz="1600" b="1" i="0" u="none" strike="noStrike" kern="1200" cap="none" spc="0" normalizeH="0" baseline="0" noProof="0" dirty="0" err="1">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Postgre</a:t>
            </a: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 in BTP</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BAC34085-34F3-4075-8AC6-12F4C6D9DCAF}"/>
              </a:ext>
            </a:extLst>
          </p:cNvPr>
          <p:cNvSpPr txBox="1"/>
          <p:nvPr/>
        </p:nvSpPr>
        <p:spPr>
          <a:xfrm>
            <a:off x="600393" y="3606002"/>
            <a:ext cx="5342847" cy="1169551"/>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Introduction to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Olingo</a:t>
            </a: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 framework</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Build application using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olingo</a:t>
            </a: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Integrate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fiori</a:t>
            </a: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 app</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Working with Jenkins</a:t>
            </a:r>
          </a:p>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p:txBody>
      </p:sp>
      <p:sp>
        <p:nvSpPr>
          <p:cNvPr id="12" name="TextBox 11">
            <a:extLst>
              <a:ext uri="{FF2B5EF4-FFF2-40B4-BE49-F238E27FC236}">
                <a16:creationId xmlns:a16="http://schemas.microsoft.com/office/drawing/2014/main" id="{F8C1D603-FD63-48CB-AE05-2B7114C2005B}"/>
              </a:ext>
            </a:extLst>
          </p:cNvPr>
          <p:cNvSpPr txBox="1"/>
          <p:nvPr/>
        </p:nvSpPr>
        <p:spPr>
          <a:xfrm>
            <a:off x="600393" y="3114794"/>
            <a:ext cx="5342847" cy="2862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OData with </a:t>
            </a:r>
            <a:r>
              <a:rPr kumimoji="0" lang="en-US" sz="1400" b="1" i="0" u="none" strike="noStrike" kern="1200" cap="none" spc="0" normalizeH="0" baseline="0" noProof="0" dirty="0" err="1">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Olingo</a:t>
            </a:r>
            <a:endParaRPr kumimoji="0" lang="en-US" sz="14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Backing Service in CF</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backing service in CF is just a reusable service. We will use these backing service for different purpose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DB as a service – </a:t>
            </a:r>
            <a:r>
              <a:rPr lang="en-US" dirty="0" err="1">
                <a:solidFill>
                  <a:prstClr val="black"/>
                </a:solidFill>
                <a:latin typeface="Calibri"/>
              </a:rPr>
              <a:t>PosgreSQL</a:t>
            </a:r>
            <a:r>
              <a:rPr lang="en-US" dirty="0">
                <a:solidFill>
                  <a:prstClr val="black"/>
                </a:solidFill>
                <a:latin typeface="Calibri"/>
              </a:rPr>
              <a:t>, SAP HANA, SAP HANA HDI, Mongo, Redis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Queue – Rabbit MQ, Kafka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Authentication manager – UAA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Connectivity Service </a:t>
            </a: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Our application will bind to these services and use them out-of-box. As a app developer we don’t have to worry about running most of these functionalities own 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Start a new backing service instance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In order to access these backing service we need add a services entry in our app’s </a:t>
            </a:r>
            <a:r>
              <a:rPr lang="en-US" dirty="0" err="1">
                <a:solidFill>
                  <a:prstClr val="black"/>
                </a:solidFill>
                <a:latin typeface="Calibri"/>
              </a:rPr>
              <a:t>manifest.yml</a:t>
            </a:r>
            <a:r>
              <a:rPr lang="en-US" dirty="0">
                <a:solidFill>
                  <a:prstClr val="black"/>
                </a:solidFill>
                <a:latin typeface="Calibri"/>
              </a:rPr>
              <a:t> file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The cloud foundry also provides Environment variables, which we can use to connect to these backing service. This way its fully flexible. To check these environment variables we can use command </a:t>
            </a:r>
            <a:r>
              <a:rPr lang="en-US" b="1" dirty="0">
                <a:solidFill>
                  <a:prstClr val="black"/>
                </a:solidFill>
                <a:latin typeface="Calibri"/>
              </a:rPr>
              <a:t>cf env &lt;</a:t>
            </a:r>
            <a:r>
              <a:rPr lang="en-US" b="1" dirty="0" err="1">
                <a:solidFill>
                  <a:prstClr val="black"/>
                </a:solidFill>
                <a:latin typeface="Calibri"/>
              </a:rPr>
              <a:t>appname</a:t>
            </a:r>
            <a:r>
              <a:rPr lang="en-US" b="1" dirty="0">
                <a:solidFill>
                  <a:prstClr val="black"/>
                </a:solidFill>
                <a:latin typeface="Calibri"/>
              </a:rPr>
              <a:t>&gt;</a:t>
            </a:r>
          </a:p>
          <a:p>
            <a:pPr marR="0" lvl="0" algn="l" defTabSz="914400" rtl="0" eaLnBrk="1" fontAlgn="auto" latinLnBrk="0" hangingPunct="1">
              <a:lnSpc>
                <a:spcPct val="100000"/>
              </a:lnSpc>
              <a:spcBef>
                <a:spcPts val="0"/>
              </a:spcBef>
              <a:spcAft>
                <a:spcPts val="0"/>
              </a:spcAft>
              <a:buClrTx/>
              <a:buSzTx/>
              <a:tabLst/>
              <a:defRPr/>
            </a:pPr>
            <a:endParaRPr lang="en-US" b="1"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Advantage: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Never need to hardcode our </a:t>
            </a:r>
            <a:r>
              <a:rPr lang="en-US" dirty="0" err="1">
                <a:solidFill>
                  <a:prstClr val="black"/>
                </a:solidFill>
                <a:latin typeface="Calibri"/>
              </a:rPr>
              <a:t>db</a:t>
            </a:r>
            <a:r>
              <a:rPr lang="en-US" dirty="0">
                <a:solidFill>
                  <a:prstClr val="black"/>
                </a:solidFill>
                <a:latin typeface="Calibri"/>
              </a:rPr>
              <a:t> credentials anywhere, the app will look for it and connects to it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Scale backing service individual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Complete management of backing service using CF cockpit or command line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Take care of auto binding in D, Q and Production</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Tree>
    <p:extLst>
      <p:ext uri="{BB962C8B-B14F-4D97-AF65-F5344CB8AC3E}">
        <p14:creationId xmlns:p14="http://schemas.microsoft.com/office/powerpoint/2010/main" val="106169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Steps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 new instance of backing service – Postgre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Create and a</a:t>
            </a:r>
            <a:r>
              <a:rPr kumimoji="0" lang="en-US" sz="1800" b="0" i="0" u="none" strike="noStrike" kern="1200" cap="none" spc="0" normalizeH="0" baseline="0" noProof="0" dirty="0">
                <a:ln>
                  <a:noFill/>
                </a:ln>
                <a:solidFill>
                  <a:prstClr val="black"/>
                </a:solidFill>
                <a:effectLst/>
                <a:uLnTx/>
                <a:uFillTx/>
                <a:latin typeface="Calibri"/>
                <a:ea typeface="+mn-ea"/>
                <a:cs typeface="+mn-cs"/>
              </a:rPr>
              <a:t>dd an entry for that backing service in our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manifest.yml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Delete the properties file which has hardcoding of DB connection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new dependencies in our project</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Spring-cloud-</a:t>
            </a:r>
            <a:r>
              <a:rPr kumimoji="0" lang="en-US" sz="1800" b="0" i="0" u="none" strike="noStrike" kern="1200" cap="none" spc="0" normalizeH="0" baseline="0" noProof="0" dirty="0" err="1">
                <a:ln>
                  <a:noFill/>
                </a:ln>
                <a:solidFill>
                  <a:prstClr val="black"/>
                </a:solidFill>
                <a:effectLst/>
                <a:uLnTx/>
                <a:uFillTx/>
                <a:latin typeface="Calibri"/>
                <a:ea typeface="+mn-ea"/>
                <a:cs typeface="+mn-cs"/>
              </a:rPr>
              <a:t>cloudfoundry</a:t>
            </a:r>
            <a:r>
              <a:rPr kumimoji="0" lang="en-US" sz="1800" b="0" i="0" u="none" strike="noStrike" kern="1200" cap="none" spc="0" normalizeH="0" baseline="0" noProof="0" dirty="0">
                <a:ln>
                  <a:noFill/>
                </a:ln>
                <a:solidFill>
                  <a:prstClr val="black"/>
                </a:solidFill>
                <a:effectLst/>
                <a:uLnTx/>
                <a:uFillTx/>
                <a:latin typeface="Calibri"/>
                <a:ea typeface="+mn-ea"/>
                <a:cs typeface="+mn-cs"/>
              </a:rPr>
              <a:t>-connector </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Spring-cloud-spring-service-connector</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Ngdbc</a:t>
            </a:r>
            <a:r>
              <a:rPr kumimoji="0" lang="en-US" sz="1800" b="0" i="0" u="none" strike="noStrike" kern="1200" cap="none" spc="0" normalizeH="0" baseline="0" noProof="0" dirty="0">
                <a:ln>
                  <a:noFill/>
                </a:ln>
                <a:solidFill>
                  <a:prstClr val="black"/>
                </a:solidFill>
                <a:effectLst/>
                <a:uLnTx/>
                <a:uFillTx/>
                <a:latin typeface="Calibri"/>
                <a:ea typeface="+mn-ea"/>
                <a:cs typeface="+mn-cs"/>
              </a:rPr>
              <a:t> – DB Driver</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Dbcp2</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Org.eclipse.persistence.jpa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Implement 2 classes</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Database Config class as described above, This class will use the variables to create a new data source connection. This data source connection will be passed to Spring JPA. Spring JPA needs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EntityManager</a:t>
            </a:r>
            <a:r>
              <a:rPr kumimoji="0" lang="en-US" sz="1800" b="0" i="0" u="none" strike="noStrike" kern="1200" cap="none" spc="0" normalizeH="0" baseline="0" noProof="0" dirty="0">
                <a:ln>
                  <a:noFill/>
                </a:ln>
                <a:solidFill>
                  <a:prstClr val="black"/>
                </a:solidFill>
                <a:effectLst/>
                <a:uLnTx/>
                <a:uFillTx/>
                <a:latin typeface="Calibri"/>
                <a:ea typeface="+mn-ea"/>
                <a:cs typeface="+mn-cs"/>
              </a:rPr>
              <a:t> (Create, Alter DB Tables) and Transaction Manager(To CRUD). This class has 3 methods</a:t>
            </a:r>
          </a:p>
          <a:p>
            <a:pPr marL="1257300" marR="0" lvl="2"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 DB Connection</a:t>
            </a:r>
          </a:p>
          <a:p>
            <a:pPr marL="1257300" marR="0" lvl="2"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EntityManager</a:t>
            </a:r>
            <a:r>
              <a:rPr kumimoji="0" lang="en-US" sz="1800" b="0" i="0" u="none" strike="noStrike" kern="1200" cap="none" spc="0" normalizeH="0" baseline="0" noProof="0" dirty="0">
                <a:ln>
                  <a:noFill/>
                </a:ln>
                <a:solidFill>
                  <a:prstClr val="black"/>
                </a:solidFill>
                <a:effectLst/>
                <a:uLnTx/>
                <a:uFillTx/>
                <a:latin typeface="Calibri"/>
                <a:ea typeface="+mn-ea"/>
                <a:cs typeface="+mn-cs"/>
              </a:rPr>
              <a:t> by using our own DB Connection</a:t>
            </a:r>
          </a:p>
          <a:p>
            <a:pPr marL="1257300" marR="0" lvl="2"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Transaction Manager by using our own connection</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Entity Manager class which will have all the settings and address of our entity classes.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change settings if we want into the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EntityManager</a:t>
            </a:r>
            <a:r>
              <a:rPr kumimoji="0" lang="en-US" sz="1800" b="0" i="0" u="none" strike="noStrike" kern="1200" cap="none" spc="0" normalizeH="0" baseline="0" noProof="0" dirty="0">
                <a:ln>
                  <a:noFill/>
                </a:ln>
                <a:solidFill>
                  <a:prstClr val="black"/>
                </a:solidFill>
                <a:effectLst/>
                <a:uLnTx/>
                <a:uFillTx/>
                <a:latin typeface="Calibri"/>
                <a:ea typeface="+mn-ea"/>
                <a:cs typeface="+mn-cs"/>
              </a:rPr>
              <a:t> Factory.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Build project – skip test</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ight Brace 1">
            <a:extLst>
              <a:ext uri="{FF2B5EF4-FFF2-40B4-BE49-F238E27FC236}">
                <a16:creationId xmlns:a16="http://schemas.microsoft.com/office/drawing/2014/main" id="{CACE5F1C-9D95-456E-88BE-32977FEEA228}"/>
              </a:ext>
            </a:extLst>
          </p:cNvPr>
          <p:cNvSpPr/>
          <p:nvPr/>
        </p:nvSpPr>
        <p:spPr>
          <a:xfrm>
            <a:off x="4815840" y="2133600"/>
            <a:ext cx="418011" cy="452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654BAC67-44C5-43E3-9EA6-16D475ACA9FF}"/>
              </a:ext>
            </a:extLst>
          </p:cNvPr>
          <p:cNvSpPr txBox="1"/>
          <p:nvPr/>
        </p:nvSpPr>
        <p:spPr>
          <a:xfrm>
            <a:off x="5320937" y="2026126"/>
            <a:ext cx="664246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Looking in CF environment a variable with name VCAP_SERVICES and parse it. Pass this information to a configuration class which we will register with spring. The class must inherit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AbstractCloudConfig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ight Brace 8">
            <a:extLst>
              <a:ext uri="{FF2B5EF4-FFF2-40B4-BE49-F238E27FC236}">
                <a16:creationId xmlns:a16="http://schemas.microsoft.com/office/drawing/2014/main" id="{EDED154E-66ED-4BCC-975F-948335B281A9}"/>
              </a:ext>
            </a:extLst>
          </p:cNvPr>
          <p:cNvSpPr/>
          <p:nvPr/>
        </p:nvSpPr>
        <p:spPr>
          <a:xfrm>
            <a:off x="1889760" y="2949456"/>
            <a:ext cx="304800" cy="293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1ED03F74-BABE-435A-9A4E-A05313707A2D}"/>
              </a:ext>
            </a:extLst>
          </p:cNvPr>
          <p:cNvSpPr txBox="1"/>
          <p:nvPr/>
        </p:nvSpPr>
        <p:spPr>
          <a:xfrm>
            <a:off x="2194560" y="2911584"/>
            <a:ext cx="95728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Pool the connections and control the flow of calls to avoid flood to DB. Good for performance.</a:t>
            </a:r>
          </a:p>
        </p:txBody>
      </p:sp>
      <p:sp>
        <p:nvSpPr>
          <p:cNvPr id="11" name="Right Brace 10">
            <a:extLst>
              <a:ext uri="{FF2B5EF4-FFF2-40B4-BE49-F238E27FC236}">
                <a16:creationId xmlns:a16="http://schemas.microsoft.com/office/drawing/2014/main" id="{0AC48F44-A980-4213-9FC8-666E5BEE3523}"/>
              </a:ext>
            </a:extLst>
          </p:cNvPr>
          <p:cNvSpPr/>
          <p:nvPr/>
        </p:nvSpPr>
        <p:spPr>
          <a:xfrm>
            <a:off x="6871063" y="4819246"/>
            <a:ext cx="679268" cy="6008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7AE10F9-9AE9-48B5-9AC5-349A8F7A4049}"/>
              </a:ext>
            </a:extLst>
          </p:cNvPr>
          <p:cNvSpPr txBox="1"/>
          <p:nvPr/>
        </p:nvSpPr>
        <p:spPr>
          <a:xfrm>
            <a:off x="7550331" y="4773807"/>
            <a:ext cx="49813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EclipseLink</a:t>
            </a:r>
            <a:r>
              <a:rPr kumimoji="0" lang="en-US" sz="1800" b="0" i="0" u="none" strike="noStrike" kern="1200" cap="none" spc="0" normalizeH="0" baseline="0" noProof="0" dirty="0">
                <a:ln>
                  <a:noFill/>
                </a:ln>
                <a:solidFill>
                  <a:prstClr val="black"/>
                </a:solidFill>
                <a:effectLst/>
                <a:uLnTx/>
                <a:uFillTx/>
                <a:latin typeface="Calibri"/>
                <a:ea typeface="+mn-ea"/>
                <a:cs typeface="+mn-cs"/>
              </a:rPr>
              <a:t> is a JPA implementation, which is responsible for creating EM, TR</a:t>
            </a:r>
          </a:p>
        </p:txBody>
      </p:sp>
    </p:spTree>
    <p:extLst>
      <p:ext uri="{BB962C8B-B14F-4D97-AF65-F5344CB8AC3E}">
        <p14:creationId xmlns:p14="http://schemas.microsoft.com/office/powerpoint/2010/main" val="321357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Environment </a:t>
            </a:r>
            <a:r>
              <a:rPr kumimoji="0" lang="en-US" sz="3600" b="0" i="0" u="none" strike="noStrike" kern="1200" cap="none" spc="0" normalizeH="0" baseline="0" noProof="0" dirty="0" err="1">
                <a:ln>
                  <a:noFill/>
                </a:ln>
                <a:solidFill>
                  <a:prstClr val="black"/>
                </a:solidFill>
                <a:effectLst/>
                <a:uLnTx/>
                <a:uFillTx/>
                <a:latin typeface="Cooper Black" panose="0208090404030B020404" pitchFamily="18" charset="0"/>
                <a:ea typeface="+mj-ea"/>
                <a:cs typeface="+mj-cs"/>
              </a:rPr>
              <a:t>Va</a:t>
            </a: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 riable</a:t>
            </a: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 - Postgre</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pic>
        <p:nvPicPr>
          <p:cNvPr id="2" name="Picture 1">
            <a:extLst>
              <a:ext uri="{FF2B5EF4-FFF2-40B4-BE49-F238E27FC236}">
                <a16:creationId xmlns:a16="http://schemas.microsoft.com/office/drawing/2014/main" id="{0FC3542A-7C62-42F8-824F-5FACF5818E94}"/>
              </a:ext>
            </a:extLst>
          </p:cNvPr>
          <p:cNvPicPr>
            <a:picLocks noChangeAspect="1"/>
          </p:cNvPicPr>
          <p:nvPr/>
        </p:nvPicPr>
        <p:blipFill rotWithShape="1">
          <a:blip r:embed="rId3"/>
          <a:srcRect t="16701"/>
          <a:stretch/>
        </p:blipFill>
        <p:spPr>
          <a:xfrm>
            <a:off x="691897" y="1350295"/>
            <a:ext cx="10451826" cy="4598127"/>
          </a:xfrm>
          <a:prstGeom prst="rect">
            <a:avLst/>
          </a:prstGeom>
        </p:spPr>
      </p:pic>
    </p:spTree>
    <p:extLst>
      <p:ext uri="{BB962C8B-B14F-4D97-AF65-F5344CB8AC3E}">
        <p14:creationId xmlns:p14="http://schemas.microsoft.com/office/powerpoint/2010/main" val="369138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Integrate with </a:t>
            </a:r>
            <a:r>
              <a:rPr kumimoji="0" lang="en-US" sz="3600" b="0" i="0" u="none" strike="noStrike" kern="1200" cap="none" spc="0" normalizeH="0" baseline="0" noProof="0" dirty="0" err="1">
                <a:ln>
                  <a:noFill/>
                </a:ln>
                <a:solidFill>
                  <a:prstClr val="black"/>
                </a:solidFill>
                <a:effectLst/>
                <a:uLnTx/>
                <a:uFillTx/>
                <a:latin typeface="Cooper Black" panose="0208090404030B020404" pitchFamily="18" charset="0"/>
                <a:ea typeface="+mj-ea"/>
                <a:cs typeface="+mj-cs"/>
              </a:rPr>
              <a:t>Postgre</a:t>
            </a: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 SQL</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5" name="TextBox 4">
            <a:extLst>
              <a:ext uri="{FF2B5EF4-FFF2-40B4-BE49-F238E27FC236}">
                <a16:creationId xmlns:a16="http://schemas.microsoft.com/office/drawing/2014/main" id="{C66BC908-E06D-2CF8-100A-DD1827D61E6D}"/>
              </a:ext>
            </a:extLst>
          </p:cNvPr>
          <p:cNvSpPr txBox="1"/>
          <p:nvPr/>
        </p:nvSpPr>
        <p:spPr>
          <a:xfrm>
            <a:off x="335280" y="970954"/>
            <a:ext cx="10808443" cy="646331"/>
          </a:xfrm>
          <a:prstGeom prst="rect">
            <a:avLst/>
          </a:prstGeom>
          <a:noFill/>
        </p:spPr>
        <p:txBody>
          <a:bodyPr wrap="square" rtlCol="0">
            <a:spAutoFit/>
          </a:bodyPr>
          <a:lstStyle/>
          <a:p>
            <a:r>
              <a:rPr lang="en-US" dirty="0"/>
              <a:t>Based on the above-mentioned information, We can refer below source code to integrate </a:t>
            </a:r>
            <a:r>
              <a:rPr lang="en-US" dirty="0" err="1"/>
              <a:t>postgre</a:t>
            </a:r>
            <a:r>
              <a:rPr lang="en-US" dirty="0"/>
              <a:t> database in SAP BTP cloud foundry environment.</a:t>
            </a:r>
          </a:p>
        </p:txBody>
      </p:sp>
    </p:spTree>
    <p:extLst>
      <p:ext uri="{BB962C8B-B14F-4D97-AF65-F5344CB8AC3E}">
        <p14:creationId xmlns:p14="http://schemas.microsoft.com/office/powerpoint/2010/main" val="3638535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Cloud Development Char.</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206210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Faster Innovations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prstClr val="black"/>
                </a:solidFill>
                <a:latin typeface="Calibri"/>
              </a:rPr>
              <a:t>Lower TCO</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Value to time</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prstClr val="black"/>
                </a:solidFill>
                <a:latin typeface="Calibri"/>
              </a:rPr>
              <a:t>Scalability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1">
            <a:extLst>
              <a:ext uri="{FF2B5EF4-FFF2-40B4-BE49-F238E27FC236}">
                <a16:creationId xmlns:a16="http://schemas.microsoft.com/office/drawing/2014/main" id="{1B40B676-94A6-4821-A32D-01CF0E13E8FE}"/>
              </a:ext>
            </a:extLst>
          </p:cNvPr>
          <p:cNvSpPr/>
          <p:nvPr/>
        </p:nvSpPr>
        <p:spPr>
          <a:xfrm>
            <a:off x="5826034" y="1341120"/>
            <a:ext cx="2647406" cy="931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DEVOPS</a:t>
            </a:r>
          </a:p>
        </p:txBody>
      </p:sp>
      <p:sp>
        <p:nvSpPr>
          <p:cNvPr id="7" name="TextBox 6">
            <a:extLst>
              <a:ext uri="{FF2B5EF4-FFF2-40B4-BE49-F238E27FC236}">
                <a16:creationId xmlns:a16="http://schemas.microsoft.com/office/drawing/2014/main" id="{9EA8EBA0-13EA-4099-9D6A-D329B93B993E}"/>
              </a:ext>
            </a:extLst>
          </p:cNvPr>
          <p:cNvSpPr txBox="1"/>
          <p:nvPr/>
        </p:nvSpPr>
        <p:spPr>
          <a:xfrm>
            <a:off x="5730240" y="2525486"/>
            <a:ext cx="5617029" cy="523220"/>
          </a:xfrm>
          <a:prstGeom prst="rect">
            <a:avLst/>
          </a:prstGeom>
          <a:noFill/>
        </p:spPr>
        <p:txBody>
          <a:bodyPr wrap="square" rtlCol="0">
            <a:spAutoFit/>
          </a:bodyPr>
          <a:lstStyle/>
          <a:p>
            <a:r>
              <a:rPr lang="en-US" sz="2800" b="1" dirty="0"/>
              <a:t>CD – Continuous Delivery</a:t>
            </a:r>
          </a:p>
        </p:txBody>
      </p:sp>
      <p:sp>
        <p:nvSpPr>
          <p:cNvPr id="8" name="Smiley Face 7">
            <a:extLst>
              <a:ext uri="{FF2B5EF4-FFF2-40B4-BE49-F238E27FC236}">
                <a16:creationId xmlns:a16="http://schemas.microsoft.com/office/drawing/2014/main" id="{C6A246BA-E8F0-45B3-B209-F6E694DAFAFD}"/>
              </a:ext>
            </a:extLst>
          </p:cNvPr>
          <p:cNvSpPr/>
          <p:nvPr/>
        </p:nvSpPr>
        <p:spPr>
          <a:xfrm>
            <a:off x="409303" y="5738949"/>
            <a:ext cx="539931" cy="52251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90B6A72D-CBE3-4A91-90A5-A362BE195416}"/>
              </a:ext>
            </a:extLst>
          </p:cNvPr>
          <p:cNvSpPr/>
          <p:nvPr/>
        </p:nvSpPr>
        <p:spPr>
          <a:xfrm>
            <a:off x="954272" y="4443157"/>
            <a:ext cx="1863635" cy="9666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cxnSp>
        <p:nvCxnSpPr>
          <p:cNvPr id="11" name="Connector: Elbow 10">
            <a:extLst>
              <a:ext uri="{FF2B5EF4-FFF2-40B4-BE49-F238E27FC236}">
                <a16:creationId xmlns:a16="http://schemas.microsoft.com/office/drawing/2014/main" id="{DA59F890-64F2-4309-BB64-AB786A195007}"/>
              </a:ext>
            </a:extLst>
          </p:cNvPr>
          <p:cNvCxnSpPr>
            <a:stCxn id="8" idx="6"/>
          </p:cNvCxnSpPr>
          <p:nvPr/>
        </p:nvCxnSpPr>
        <p:spPr>
          <a:xfrm flipV="1">
            <a:off x="949234" y="5068389"/>
            <a:ext cx="905692" cy="9318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5CFAC1-A0FC-4C30-B60D-618E2833CEF5}"/>
              </a:ext>
            </a:extLst>
          </p:cNvPr>
          <p:cNvSpPr txBox="1"/>
          <p:nvPr/>
        </p:nvSpPr>
        <p:spPr>
          <a:xfrm>
            <a:off x="1854926" y="5416731"/>
            <a:ext cx="1323703" cy="369332"/>
          </a:xfrm>
          <a:prstGeom prst="rect">
            <a:avLst/>
          </a:prstGeom>
          <a:noFill/>
        </p:spPr>
        <p:txBody>
          <a:bodyPr wrap="square" rtlCol="0">
            <a:spAutoFit/>
          </a:bodyPr>
          <a:lstStyle/>
          <a:p>
            <a:r>
              <a:rPr lang="en-US" b="1" dirty="0"/>
              <a:t>push</a:t>
            </a:r>
          </a:p>
        </p:txBody>
      </p:sp>
      <p:sp>
        <p:nvSpPr>
          <p:cNvPr id="13" name="Thought Bubble: Cloud 12">
            <a:extLst>
              <a:ext uri="{FF2B5EF4-FFF2-40B4-BE49-F238E27FC236}">
                <a16:creationId xmlns:a16="http://schemas.microsoft.com/office/drawing/2014/main" id="{392EC6DA-9B9A-4577-8260-D8142A1FCD7F}"/>
              </a:ext>
            </a:extLst>
          </p:cNvPr>
          <p:cNvSpPr/>
          <p:nvPr/>
        </p:nvSpPr>
        <p:spPr>
          <a:xfrm>
            <a:off x="9553303" y="4819411"/>
            <a:ext cx="1863635" cy="966652"/>
          </a:xfrm>
          <a:prstGeom prst="cloudCallout">
            <a:avLst>
              <a:gd name="adj1" fmla="val -14758"/>
              <a:gd name="adj2" fmla="val 42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a:t>
            </a:r>
          </a:p>
        </p:txBody>
      </p:sp>
      <p:sp>
        <p:nvSpPr>
          <p:cNvPr id="14" name="Rectangle 13">
            <a:extLst>
              <a:ext uri="{FF2B5EF4-FFF2-40B4-BE49-F238E27FC236}">
                <a16:creationId xmlns:a16="http://schemas.microsoft.com/office/drawing/2014/main" id="{7943599D-9BF7-4D6B-9C6F-CCC06D986CC8}"/>
              </a:ext>
            </a:extLst>
          </p:cNvPr>
          <p:cNvSpPr/>
          <p:nvPr/>
        </p:nvSpPr>
        <p:spPr>
          <a:xfrm>
            <a:off x="3558135" y="4686611"/>
            <a:ext cx="1719260" cy="87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Maven Build</a:t>
            </a:r>
          </a:p>
        </p:txBody>
      </p:sp>
      <p:sp>
        <p:nvSpPr>
          <p:cNvPr id="15" name="Rectangle: Rounded Corners 14">
            <a:extLst>
              <a:ext uri="{FF2B5EF4-FFF2-40B4-BE49-F238E27FC236}">
                <a16:creationId xmlns:a16="http://schemas.microsoft.com/office/drawing/2014/main" id="{C8EF14C0-DF9F-4AEC-959B-2B61BAA98876}"/>
              </a:ext>
            </a:extLst>
          </p:cNvPr>
          <p:cNvSpPr/>
          <p:nvPr/>
        </p:nvSpPr>
        <p:spPr>
          <a:xfrm>
            <a:off x="4127863" y="5879685"/>
            <a:ext cx="1036320" cy="491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a:t>
            </a:r>
          </a:p>
        </p:txBody>
      </p:sp>
      <p:cxnSp>
        <p:nvCxnSpPr>
          <p:cNvPr id="17" name="Connector: Elbow 16">
            <a:extLst>
              <a:ext uri="{FF2B5EF4-FFF2-40B4-BE49-F238E27FC236}">
                <a16:creationId xmlns:a16="http://schemas.microsoft.com/office/drawing/2014/main" id="{08B1E125-A58C-41DC-872A-33D7FD2F05E1}"/>
              </a:ext>
            </a:extLst>
          </p:cNvPr>
          <p:cNvCxnSpPr>
            <a:stCxn id="14" idx="2"/>
            <a:endCxn id="15" idx="0"/>
          </p:cNvCxnSpPr>
          <p:nvPr/>
        </p:nvCxnSpPr>
        <p:spPr>
          <a:xfrm rot="16200000" flipH="1">
            <a:off x="4375140" y="5608802"/>
            <a:ext cx="313508" cy="2282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AC13ECC-056D-47C2-9A3C-B9FE4CC3860A}"/>
              </a:ext>
            </a:extLst>
          </p:cNvPr>
          <p:cNvSpPr/>
          <p:nvPr/>
        </p:nvSpPr>
        <p:spPr>
          <a:xfrm>
            <a:off x="5799909" y="4686611"/>
            <a:ext cx="1637211" cy="8795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 CLI</a:t>
            </a:r>
          </a:p>
        </p:txBody>
      </p:sp>
      <p:cxnSp>
        <p:nvCxnSpPr>
          <p:cNvPr id="20" name="Connector: Elbow 19">
            <a:extLst>
              <a:ext uri="{FF2B5EF4-FFF2-40B4-BE49-F238E27FC236}">
                <a16:creationId xmlns:a16="http://schemas.microsoft.com/office/drawing/2014/main" id="{CF3F18CC-B138-46F6-A670-2B599DCDB170}"/>
              </a:ext>
            </a:extLst>
          </p:cNvPr>
          <p:cNvCxnSpPr>
            <a:stCxn id="15" idx="3"/>
            <a:endCxn id="18" idx="2"/>
          </p:cNvCxnSpPr>
          <p:nvPr/>
        </p:nvCxnSpPr>
        <p:spPr>
          <a:xfrm flipV="1">
            <a:off x="5164183" y="5566176"/>
            <a:ext cx="1454332" cy="5591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BF16425-72A3-42D6-97A3-D07166E918DA}"/>
              </a:ext>
            </a:extLst>
          </p:cNvPr>
          <p:cNvCxnSpPr>
            <a:stCxn id="18" idx="3"/>
            <a:endCxn id="13" idx="0"/>
          </p:cNvCxnSpPr>
          <p:nvPr/>
        </p:nvCxnSpPr>
        <p:spPr>
          <a:xfrm>
            <a:off x="7437120" y="5126394"/>
            <a:ext cx="2121964" cy="1763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5769D7F-0809-4F1B-B0B4-E5E98AF53546}"/>
              </a:ext>
            </a:extLst>
          </p:cNvPr>
          <p:cNvSpPr txBox="1"/>
          <p:nvPr/>
        </p:nvSpPr>
        <p:spPr>
          <a:xfrm>
            <a:off x="7811589" y="4819411"/>
            <a:ext cx="1001486" cy="369332"/>
          </a:xfrm>
          <a:prstGeom prst="rect">
            <a:avLst/>
          </a:prstGeom>
          <a:noFill/>
        </p:spPr>
        <p:txBody>
          <a:bodyPr wrap="square" rtlCol="0">
            <a:spAutoFit/>
          </a:bodyPr>
          <a:lstStyle/>
          <a:p>
            <a:r>
              <a:rPr lang="en-US" dirty="0"/>
              <a:t>cf push</a:t>
            </a:r>
          </a:p>
        </p:txBody>
      </p:sp>
      <p:sp>
        <p:nvSpPr>
          <p:cNvPr id="24" name="TextBox 23">
            <a:extLst>
              <a:ext uri="{FF2B5EF4-FFF2-40B4-BE49-F238E27FC236}">
                <a16:creationId xmlns:a16="http://schemas.microsoft.com/office/drawing/2014/main" id="{5576C8E4-49E3-44E3-96FE-5E3D55E2F1F4}"/>
              </a:ext>
            </a:extLst>
          </p:cNvPr>
          <p:cNvSpPr txBox="1"/>
          <p:nvPr/>
        </p:nvSpPr>
        <p:spPr>
          <a:xfrm>
            <a:off x="4537165" y="2796471"/>
            <a:ext cx="2569029" cy="646331"/>
          </a:xfrm>
          <a:prstGeom prst="rect">
            <a:avLst/>
          </a:prstGeom>
          <a:noFill/>
        </p:spPr>
        <p:txBody>
          <a:bodyPr wrap="square" rtlCol="0">
            <a:spAutoFit/>
          </a:bodyPr>
          <a:lstStyle/>
          <a:p>
            <a:r>
              <a:rPr lang="en-US" sz="3600" b="1" dirty="0"/>
              <a:t>Jenkins</a:t>
            </a:r>
          </a:p>
        </p:txBody>
      </p:sp>
      <p:pic>
        <p:nvPicPr>
          <p:cNvPr id="25" name="Picture 24">
            <a:extLst>
              <a:ext uri="{FF2B5EF4-FFF2-40B4-BE49-F238E27FC236}">
                <a16:creationId xmlns:a16="http://schemas.microsoft.com/office/drawing/2014/main" id="{94D9354E-0D5A-432D-BF11-188D449AAD6A}"/>
              </a:ext>
            </a:extLst>
          </p:cNvPr>
          <p:cNvPicPr>
            <a:picLocks noChangeAspect="1"/>
          </p:cNvPicPr>
          <p:nvPr/>
        </p:nvPicPr>
        <p:blipFill>
          <a:blip r:embed="rId3"/>
          <a:stretch>
            <a:fillRect/>
          </a:stretch>
        </p:blipFill>
        <p:spPr>
          <a:xfrm>
            <a:off x="4676216" y="3442802"/>
            <a:ext cx="1676545" cy="441998"/>
          </a:xfrm>
          <a:prstGeom prst="rect">
            <a:avLst/>
          </a:prstGeom>
        </p:spPr>
      </p:pic>
      <p:sp>
        <p:nvSpPr>
          <p:cNvPr id="26" name="Rectangle: Rounded Corners 25">
            <a:extLst>
              <a:ext uri="{FF2B5EF4-FFF2-40B4-BE49-F238E27FC236}">
                <a16:creationId xmlns:a16="http://schemas.microsoft.com/office/drawing/2014/main" id="{3BAD6241-AC95-49F2-8533-09D7840786DF}"/>
              </a:ext>
            </a:extLst>
          </p:cNvPr>
          <p:cNvSpPr/>
          <p:nvPr/>
        </p:nvSpPr>
        <p:spPr>
          <a:xfrm>
            <a:off x="3229046" y="3554194"/>
            <a:ext cx="1072988" cy="332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a:t>
            </a:r>
          </a:p>
        </p:txBody>
      </p:sp>
      <p:cxnSp>
        <p:nvCxnSpPr>
          <p:cNvPr id="28" name="Connector: Elbow 27">
            <a:extLst>
              <a:ext uri="{FF2B5EF4-FFF2-40B4-BE49-F238E27FC236}">
                <a16:creationId xmlns:a16="http://schemas.microsoft.com/office/drawing/2014/main" id="{16EB1685-07A1-46A5-96C3-4B3CB91D9485}"/>
              </a:ext>
            </a:extLst>
          </p:cNvPr>
          <p:cNvCxnSpPr>
            <a:stCxn id="26" idx="1"/>
            <a:endCxn id="9" idx="0"/>
          </p:cNvCxnSpPr>
          <p:nvPr/>
        </p:nvCxnSpPr>
        <p:spPr>
          <a:xfrm rot="10800000" flipV="1">
            <a:off x="2006922" y="3720349"/>
            <a:ext cx="1222125" cy="7228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26CA66A2-7127-46BD-9655-D4ED9A916099}"/>
              </a:ext>
            </a:extLst>
          </p:cNvPr>
          <p:cNvSpPr/>
          <p:nvPr/>
        </p:nvSpPr>
        <p:spPr>
          <a:xfrm>
            <a:off x="4417765" y="4052660"/>
            <a:ext cx="1033801" cy="1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maven</a:t>
            </a:r>
          </a:p>
        </p:txBody>
      </p:sp>
      <p:cxnSp>
        <p:nvCxnSpPr>
          <p:cNvPr id="31" name="Connector: Elbow 30">
            <a:extLst>
              <a:ext uri="{FF2B5EF4-FFF2-40B4-BE49-F238E27FC236}">
                <a16:creationId xmlns:a16="http://schemas.microsoft.com/office/drawing/2014/main" id="{EEFA503D-DE5D-4C34-B408-5F31EC24ADA5}"/>
              </a:ext>
            </a:extLst>
          </p:cNvPr>
          <p:cNvCxnSpPr>
            <a:stCxn id="29" idx="2"/>
            <a:endCxn id="14" idx="0"/>
          </p:cNvCxnSpPr>
          <p:nvPr/>
        </p:nvCxnSpPr>
        <p:spPr>
          <a:xfrm rot="5400000">
            <a:off x="4453227" y="4205171"/>
            <a:ext cx="445979" cy="5169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716F8EC1-7DFC-4A96-BEBC-7C7D22DE6406}"/>
              </a:ext>
            </a:extLst>
          </p:cNvPr>
          <p:cNvSpPr/>
          <p:nvPr/>
        </p:nvSpPr>
        <p:spPr>
          <a:xfrm>
            <a:off x="5812970" y="4055860"/>
            <a:ext cx="1033801" cy="1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a:t>
            </a:r>
          </a:p>
        </p:txBody>
      </p:sp>
      <p:cxnSp>
        <p:nvCxnSpPr>
          <p:cNvPr id="34" name="Connector: Elbow 33">
            <a:extLst>
              <a:ext uri="{FF2B5EF4-FFF2-40B4-BE49-F238E27FC236}">
                <a16:creationId xmlns:a16="http://schemas.microsoft.com/office/drawing/2014/main" id="{9BFEE9F6-9681-4D48-AEBE-9A1D4ACECEBF}"/>
              </a:ext>
            </a:extLst>
          </p:cNvPr>
          <p:cNvCxnSpPr>
            <a:stCxn id="32" idx="2"/>
            <a:endCxn id="18" idx="0"/>
          </p:cNvCxnSpPr>
          <p:nvPr/>
        </p:nvCxnSpPr>
        <p:spPr>
          <a:xfrm rot="16200000" flipH="1">
            <a:off x="6252804" y="4320899"/>
            <a:ext cx="442779" cy="2886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416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OData Service </a:t>
            </a:r>
            <a:r>
              <a:rPr lang="en-US" dirty="0">
                <a:solidFill>
                  <a:prstClr val="black"/>
                </a:solidFill>
                <a:latin typeface="Cooper Black" panose="0208090404030B020404" pitchFamily="18" charset="0"/>
              </a:rPr>
              <a:t>on CF</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Olingo is a framework provided by Apache as open source for building OData Services using Java. Fiori Applications can directly work with OData effectively.  </a:t>
            </a:r>
          </a:p>
          <a:p>
            <a:pPr lvl="0">
              <a:defRPr/>
            </a:pPr>
            <a:r>
              <a:rPr lang="en-US" dirty="0">
                <a:solidFill>
                  <a:prstClr val="black"/>
                </a:solidFill>
                <a:hlinkClick r:id="rId3"/>
              </a:rPr>
              <a:t>https://www.youtube.com/watch?v=zERJjFd3Lxo</a:t>
            </a:r>
            <a:endParaRPr lang="en-US" dirty="0">
              <a:solidFill>
                <a:prstClr val="black"/>
              </a:solidFill>
            </a:endParaRPr>
          </a:p>
          <a:p>
            <a:pPr lvl="0">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Rounded Corners 1">
            <a:extLst>
              <a:ext uri="{FF2B5EF4-FFF2-40B4-BE49-F238E27FC236}">
                <a16:creationId xmlns:a16="http://schemas.microsoft.com/office/drawing/2014/main" id="{600DA0E1-F5B5-4E93-A820-7D48F9190469}"/>
              </a:ext>
            </a:extLst>
          </p:cNvPr>
          <p:cNvSpPr/>
          <p:nvPr/>
        </p:nvSpPr>
        <p:spPr>
          <a:xfrm>
            <a:off x="228600" y="3907971"/>
            <a:ext cx="1628503" cy="1010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cxnSp>
        <p:nvCxnSpPr>
          <p:cNvPr id="8" name="Straight Arrow Connector 7">
            <a:extLst>
              <a:ext uri="{FF2B5EF4-FFF2-40B4-BE49-F238E27FC236}">
                <a16:creationId xmlns:a16="http://schemas.microsoft.com/office/drawing/2014/main" id="{5B5E5A7A-4FA8-4E24-8EE4-F848018F54D5}"/>
              </a:ext>
            </a:extLst>
          </p:cNvPr>
          <p:cNvCxnSpPr>
            <a:cxnSpLocks/>
            <a:stCxn id="2" idx="3"/>
            <a:endCxn id="9" idx="1"/>
          </p:cNvCxnSpPr>
          <p:nvPr/>
        </p:nvCxnSpPr>
        <p:spPr>
          <a:xfrm>
            <a:off x="1857103" y="4413069"/>
            <a:ext cx="1657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D52F8EA-7101-4DEC-AA02-7F3633005DFF}"/>
              </a:ext>
            </a:extLst>
          </p:cNvPr>
          <p:cNvSpPr/>
          <p:nvPr/>
        </p:nvSpPr>
        <p:spPr>
          <a:xfrm>
            <a:off x="3514591" y="3206931"/>
            <a:ext cx="1959429" cy="241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WebServelt</a:t>
            </a:r>
            <a:endParaRPr lang="en-US" dirty="0"/>
          </a:p>
          <a:p>
            <a:pPr algn="ctr"/>
            <a:r>
              <a:rPr lang="en-US" dirty="0"/>
              <a:t>OData </a:t>
            </a:r>
            <a:r>
              <a:rPr lang="en-US" dirty="0" err="1"/>
              <a:t>Servelt</a:t>
            </a:r>
            <a:endParaRPr lang="en-US" dirty="0"/>
          </a:p>
          <a:p>
            <a:pPr algn="ctr"/>
            <a:endParaRPr lang="en-US" dirty="0"/>
          </a:p>
          <a:p>
            <a:pPr algn="ctr"/>
            <a:r>
              <a:rPr lang="en-US" dirty="0"/>
              <a:t>URL Pattern</a:t>
            </a:r>
          </a:p>
          <a:p>
            <a:pPr algn="ctr"/>
            <a:r>
              <a:rPr lang="en-US" dirty="0"/>
              <a:t>/</a:t>
            </a:r>
            <a:r>
              <a:rPr lang="en-US" dirty="0" err="1"/>
              <a:t>anubhav.svc</a:t>
            </a:r>
            <a:endParaRPr lang="en-US" dirty="0"/>
          </a:p>
        </p:txBody>
      </p:sp>
      <p:sp>
        <p:nvSpPr>
          <p:cNvPr id="14" name="Rectangle 13">
            <a:extLst>
              <a:ext uri="{FF2B5EF4-FFF2-40B4-BE49-F238E27FC236}">
                <a16:creationId xmlns:a16="http://schemas.microsoft.com/office/drawing/2014/main" id="{BE83FECD-9E8D-4757-8710-491188E8CAA5}"/>
              </a:ext>
            </a:extLst>
          </p:cNvPr>
          <p:cNvSpPr/>
          <p:nvPr/>
        </p:nvSpPr>
        <p:spPr>
          <a:xfrm>
            <a:off x="3546906" y="2042918"/>
            <a:ext cx="1894797" cy="5123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ODataServelt</a:t>
            </a:r>
            <a:endParaRPr lang="en-US" dirty="0"/>
          </a:p>
        </p:txBody>
      </p:sp>
      <p:cxnSp>
        <p:nvCxnSpPr>
          <p:cNvPr id="16" name="Straight Arrow Connector 15">
            <a:extLst>
              <a:ext uri="{FF2B5EF4-FFF2-40B4-BE49-F238E27FC236}">
                <a16:creationId xmlns:a16="http://schemas.microsoft.com/office/drawing/2014/main" id="{F808887F-16D7-43BB-924F-24FEEA689C97}"/>
              </a:ext>
            </a:extLst>
          </p:cNvPr>
          <p:cNvCxnSpPr>
            <a:stCxn id="9" idx="0"/>
            <a:endCxn id="14" idx="2"/>
          </p:cNvCxnSpPr>
          <p:nvPr/>
        </p:nvCxnSpPr>
        <p:spPr>
          <a:xfrm flipH="1" flipV="1">
            <a:off x="4494305" y="2555305"/>
            <a:ext cx="1" cy="651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78C67FA6-83AC-4F8A-9BA1-702D9E85F46D}"/>
              </a:ext>
            </a:extLst>
          </p:cNvPr>
          <p:cNvSpPr/>
          <p:nvPr/>
        </p:nvSpPr>
        <p:spPr>
          <a:xfrm>
            <a:off x="6453050" y="3316908"/>
            <a:ext cx="2595155" cy="9067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MyODataServiceFactory</a:t>
            </a:r>
            <a:endParaRPr lang="en-US" dirty="0"/>
          </a:p>
        </p:txBody>
      </p:sp>
      <p:sp>
        <p:nvSpPr>
          <p:cNvPr id="20" name="Rectangle 19">
            <a:extLst>
              <a:ext uri="{FF2B5EF4-FFF2-40B4-BE49-F238E27FC236}">
                <a16:creationId xmlns:a16="http://schemas.microsoft.com/office/drawing/2014/main" id="{40B3882C-A0B6-448F-AA17-3E12F9E21613}"/>
              </a:ext>
            </a:extLst>
          </p:cNvPr>
          <p:cNvSpPr/>
          <p:nvPr/>
        </p:nvSpPr>
        <p:spPr>
          <a:xfrm>
            <a:off x="6583681" y="2042918"/>
            <a:ext cx="2333892" cy="5123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ODataServiceFactory</a:t>
            </a:r>
            <a:endParaRPr lang="en-US" dirty="0"/>
          </a:p>
        </p:txBody>
      </p:sp>
      <p:cxnSp>
        <p:nvCxnSpPr>
          <p:cNvPr id="22" name="Straight Arrow Connector 21">
            <a:extLst>
              <a:ext uri="{FF2B5EF4-FFF2-40B4-BE49-F238E27FC236}">
                <a16:creationId xmlns:a16="http://schemas.microsoft.com/office/drawing/2014/main" id="{CF3614E2-83F2-4682-93F3-394F440D27F6}"/>
              </a:ext>
            </a:extLst>
          </p:cNvPr>
          <p:cNvCxnSpPr>
            <a:cxnSpLocks/>
            <a:stCxn id="18" idx="0"/>
            <a:endCxn id="20" idx="2"/>
          </p:cNvCxnSpPr>
          <p:nvPr/>
        </p:nvCxnSpPr>
        <p:spPr>
          <a:xfrm flipH="1" flipV="1">
            <a:off x="7750627" y="2555305"/>
            <a:ext cx="1" cy="761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72C2E3B-335D-42B5-B34E-37E98BAA5AEC}"/>
              </a:ext>
            </a:extLst>
          </p:cNvPr>
          <p:cNvSpPr/>
          <p:nvPr/>
        </p:nvSpPr>
        <p:spPr>
          <a:xfrm>
            <a:off x="9736183" y="3206931"/>
            <a:ext cx="2865120" cy="415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MyODataProcessor</a:t>
            </a:r>
            <a:endParaRPr lang="en-US" dirty="0"/>
          </a:p>
        </p:txBody>
      </p:sp>
      <p:sp>
        <p:nvSpPr>
          <p:cNvPr id="26" name="Rectangle: Rounded Corners 25">
            <a:extLst>
              <a:ext uri="{FF2B5EF4-FFF2-40B4-BE49-F238E27FC236}">
                <a16:creationId xmlns:a16="http://schemas.microsoft.com/office/drawing/2014/main" id="{DA83A5A0-A7EE-4B9C-859B-F59D3AE89E7D}"/>
              </a:ext>
            </a:extLst>
          </p:cNvPr>
          <p:cNvSpPr/>
          <p:nvPr/>
        </p:nvSpPr>
        <p:spPr>
          <a:xfrm>
            <a:off x="9750352" y="3770282"/>
            <a:ext cx="2865120" cy="415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MyODataSource</a:t>
            </a:r>
            <a:endParaRPr lang="en-US" dirty="0"/>
          </a:p>
        </p:txBody>
      </p:sp>
      <p:sp>
        <p:nvSpPr>
          <p:cNvPr id="27" name="Rectangle: Rounded Corners 26">
            <a:extLst>
              <a:ext uri="{FF2B5EF4-FFF2-40B4-BE49-F238E27FC236}">
                <a16:creationId xmlns:a16="http://schemas.microsoft.com/office/drawing/2014/main" id="{540788B8-39D0-4C97-B0DA-95CE60401F61}"/>
              </a:ext>
            </a:extLst>
          </p:cNvPr>
          <p:cNvSpPr/>
          <p:nvPr/>
        </p:nvSpPr>
        <p:spPr>
          <a:xfrm>
            <a:off x="9711163" y="2628074"/>
            <a:ext cx="2865120" cy="415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MyODataAnnotation</a:t>
            </a:r>
            <a:endParaRPr lang="en-US" dirty="0"/>
          </a:p>
        </p:txBody>
      </p:sp>
      <p:cxnSp>
        <p:nvCxnSpPr>
          <p:cNvPr id="29" name="Connector: Elbow 28">
            <a:extLst>
              <a:ext uri="{FF2B5EF4-FFF2-40B4-BE49-F238E27FC236}">
                <a16:creationId xmlns:a16="http://schemas.microsoft.com/office/drawing/2014/main" id="{F5B720D1-6EFB-4B0B-8D87-3546FE7CE109}"/>
              </a:ext>
            </a:extLst>
          </p:cNvPr>
          <p:cNvCxnSpPr>
            <a:stCxn id="27" idx="1"/>
          </p:cNvCxnSpPr>
          <p:nvPr/>
        </p:nvCxnSpPr>
        <p:spPr>
          <a:xfrm rot="10800000" flipV="1">
            <a:off x="9048205" y="2835992"/>
            <a:ext cx="662958" cy="5788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32C580-9B61-4155-BAAD-3D37D01F26B0}"/>
              </a:ext>
            </a:extLst>
          </p:cNvPr>
          <p:cNvCxnSpPr>
            <a:stCxn id="25" idx="1"/>
            <a:endCxn id="18" idx="3"/>
          </p:cNvCxnSpPr>
          <p:nvPr/>
        </p:nvCxnSpPr>
        <p:spPr>
          <a:xfrm rot="10800000" flipV="1">
            <a:off x="9048205" y="3414849"/>
            <a:ext cx="687978" cy="355434"/>
          </a:xfrm>
          <a:prstGeom prst="bentConnector3">
            <a:avLst>
              <a:gd name="adj1" fmla="val 322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83D0E48-081C-466A-85C3-6E1AAA008D16}"/>
              </a:ext>
            </a:extLst>
          </p:cNvPr>
          <p:cNvCxnSpPr>
            <a:stCxn id="26" idx="1"/>
          </p:cNvCxnSpPr>
          <p:nvPr/>
        </p:nvCxnSpPr>
        <p:spPr>
          <a:xfrm flipH="1" flipV="1">
            <a:off x="9055289" y="3978199"/>
            <a:ext cx="6950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8397B40-0E11-45B4-B933-EC6EC8891E2E}"/>
              </a:ext>
            </a:extLst>
          </p:cNvPr>
          <p:cNvSpPr/>
          <p:nvPr/>
        </p:nvSpPr>
        <p:spPr>
          <a:xfrm>
            <a:off x="7685311" y="4537974"/>
            <a:ext cx="2464524" cy="363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ODataInterface</a:t>
            </a:r>
            <a:endParaRPr lang="en-US" dirty="0"/>
          </a:p>
        </p:txBody>
      </p:sp>
      <p:sp>
        <p:nvSpPr>
          <p:cNvPr id="36" name="Rectangle 35">
            <a:extLst>
              <a:ext uri="{FF2B5EF4-FFF2-40B4-BE49-F238E27FC236}">
                <a16:creationId xmlns:a16="http://schemas.microsoft.com/office/drawing/2014/main" id="{FF1AA074-22AD-46E3-B745-F2D5AD3A88D1}"/>
              </a:ext>
            </a:extLst>
          </p:cNvPr>
          <p:cNvSpPr/>
          <p:nvPr/>
        </p:nvSpPr>
        <p:spPr>
          <a:xfrm>
            <a:off x="6583681" y="5461332"/>
            <a:ext cx="2229393" cy="77400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VendorODataAgent</a:t>
            </a:r>
            <a:endParaRPr lang="en-US" dirty="0"/>
          </a:p>
        </p:txBody>
      </p:sp>
      <p:sp>
        <p:nvSpPr>
          <p:cNvPr id="37" name="Rectangle 36">
            <a:extLst>
              <a:ext uri="{FF2B5EF4-FFF2-40B4-BE49-F238E27FC236}">
                <a16:creationId xmlns:a16="http://schemas.microsoft.com/office/drawing/2014/main" id="{56CBC5D0-A706-4EB1-85E5-86A561F4558F}"/>
              </a:ext>
            </a:extLst>
          </p:cNvPr>
          <p:cNvSpPr/>
          <p:nvPr/>
        </p:nvSpPr>
        <p:spPr>
          <a:xfrm>
            <a:off x="9117874" y="5461331"/>
            <a:ext cx="2464524" cy="77400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AddressODataAgent</a:t>
            </a:r>
            <a:endParaRPr lang="en-US" dirty="0"/>
          </a:p>
        </p:txBody>
      </p:sp>
      <p:cxnSp>
        <p:nvCxnSpPr>
          <p:cNvPr id="39" name="Connector: Elbow 38">
            <a:extLst>
              <a:ext uri="{FF2B5EF4-FFF2-40B4-BE49-F238E27FC236}">
                <a16:creationId xmlns:a16="http://schemas.microsoft.com/office/drawing/2014/main" id="{09FA4D51-9020-4E44-A564-0AC559C5B7CA}"/>
              </a:ext>
            </a:extLst>
          </p:cNvPr>
          <p:cNvCxnSpPr>
            <a:cxnSpLocks/>
            <a:stCxn id="36" idx="0"/>
            <a:endCxn id="35" idx="2"/>
          </p:cNvCxnSpPr>
          <p:nvPr/>
        </p:nvCxnSpPr>
        <p:spPr>
          <a:xfrm rot="5400000" flipH="1" flipV="1">
            <a:off x="8028088" y="4571848"/>
            <a:ext cx="559775" cy="1219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C99D7FB-4C1D-4AFB-846A-23D1A1ABF558}"/>
              </a:ext>
            </a:extLst>
          </p:cNvPr>
          <p:cNvCxnSpPr>
            <a:cxnSpLocks/>
            <a:stCxn id="37" idx="0"/>
            <a:endCxn id="35" idx="2"/>
          </p:cNvCxnSpPr>
          <p:nvPr/>
        </p:nvCxnSpPr>
        <p:spPr>
          <a:xfrm rot="16200000" flipV="1">
            <a:off x="9353968" y="4465162"/>
            <a:ext cx="559774" cy="14325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971405"/>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5556</TotalTime>
  <Words>1032</Words>
  <Application>Microsoft Office PowerPoint</Application>
  <PresentationFormat>Widescreen</PresentationFormat>
  <Paragraphs>154</Paragraphs>
  <Slides>15</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-apple-system</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5744</cp:revision>
  <dcterms:created xsi:type="dcterms:W3CDTF">2020-10-03T07:29:13Z</dcterms:created>
  <dcterms:modified xsi:type="dcterms:W3CDTF">2022-11-02T14:40:56Z</dcterms:modified>
</cp:coreProperties>
</file>